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5">
  <p:sldMasterIdLst>
    <p:sldMasterId id="2147483665" r:id="rId1"/>
  </p:sldMasterIdLst>
  <p:notesMasterIdLst>
    <p:notesMasterId r:id="rId12"/>
  </p:notesMasterIdLst>
  <p:sldIdLst>
    <p:sldId id="256" r:id="rId2"/>
    <p:sldId id="265" r:id="rId3"/>
    <p:sldId id="283" r:id="rId4"/>
    <p:sldId id="275" r:id="rId5"/>
    <p:sldId id="261" r:id="rId6"/>
    <p:sldId id="284" r:id="rId7"/>
    <p:sldId id="286" r:id="rId8"/>
    <p:sldId id="287" r:id="rId9"/>
    <p:sldId id="260" r:id="rId10"/>
    <p:sldId id="288" r:id="rId11"/>
  </p:sldIdLst>
  <p:sldSz cx="9144000" cy="6858000" type="screen4x3"/>
  <p:notesSz cx="6858000" cy="9144000"/>
  <p:embeddedFontLst>
    <p:embeddedFont>
      <p:font typeface="Roboto Slab" charset="0"/>
      <p:regular r:id="rId13"/>
      <p:bold r:id="rId14"/>
    </p:embeddedFont>
    <p:embeddedFont>
      <p:font typeface="Roboto" charset="0"/>
      <p:regular r:id="rId15"/>
      <p:bold r:id="rId16"/>
      <p:italic r:id="rId17"/>
      <p:boldItalic r:id="rId18"/>
    </p:embeddedFont>
    <p:embeddedFont>
      <p:font typeface="Oxygen" charset="0"/>
      <p:bold r:id="rId19"/>
    </p:embeddedFont>
    <p:embeddedFont>
      <p:font typeface="Georgia" pitchFamily="18" charset="0"/>
      <p:regular r:id="rId20"/>
      <p:bold r:id="rId21"/>
      <p:italic r:id="rId22"/>
      <p:boldItalic r:id="rId2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14B4F5EF-5540-4CAA-84C1-0CD2949A4F1C}">
  <a:tblStyle styleId="{14B4F5EF-5540-4CAA-84C1-0CD2949A4F1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441C1-7AA8-4C43-BCA8-0AECE8EF7AD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0BA5B91A-E659-4DE6-B537-5D52C5A83FD8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Indonesian Government’s efforts in Tackling the Destruction of Forests and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Peatlands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8734D71B-971F-4585-9005-2F6D046A6BCC}" type="parTrans" cxnId="{AEB893D9-47E1-4197-A856-1F2CE5FE2B7F}">
      <dgm:prSet/>
      <dgm:spPr/>
      <dgm:t>
        <a:bodyPr/>
        <a:lstStyle/>
        <a:p>
          <a:endParaRPr lang="en-US"/>
        </a:p>
      </dgm:t>
    </dgm:pt>
    <dgm:pt modelId="{B9B76954-A529-4E6E-9F61-8C1C18936F7E}" type="sibTrans" cxnId="{AEB893D9-47E1-4197-A856-1F2CE5FE2B7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28692FC-8959-4775-8162-8E60FEA24127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Moratorium  on Licensing and  Utilization of Primary Natural Forests and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Peatlands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Policies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A17490DB-02F8-40A3-AE84-3A2B601869F8}" type="parTrans" cxnId="{530D1521-1F32-4E2B-8654-464F873BA2FD}">
      <dgm:prSet/>
      <dgm:spPr/>
      <dgm:t>
        <a:bodyPr/>
        <a:lstStyle/>
        <a:p>
          <a:endParaRPr lang="en-US"/>
        </a:p>
      </dgm:t>
    </dgm:pt>
    <dgm:pt modelId="{F923EEDE-B359-4E7A-BB1F-2C925ABF1D75}" type="sibTrans" cxnId="{530D1521-1F32-4E2B-8654-464F873BA2FD}">
      <dgm:prSet/>
      <dgm:spPr/>
      <dgm:t>
        <a:bodyPr/>
        <a:lstStyle/>
        <a:p>
          <a:endParaRPr lang="en-US"/>
        </a:p>
      </dgm:t>
    </dgm:pt>
    <dgm:pt modelId="{F2B1DED9-224A-4AA4-BED7-6B1FCB08F702}" type="pres">
      <dgm:prSet presAssocID="{04B441C1-7AA8-4C43-BCA8-0AECE8EF7ADA}" presName="Name0" presStyleCnt="0">
        <dgm:presLayoutVars>
          <dgm:dir/>
          <dgm:resizeHandles val="exact"/>
        </dgm:presLayoutVars>
      </dgm:prSet>
      <dgm:spPr/>
    </dgm:pt>
    <dgm:pt modelId="{17D52375-E43E-4184-B05C-A927731E2873}" type="pres">
      <dgm:prSet presAssocID="{0BA5B91A-E659-4DE6-B537-5D52C5A83FD8}" presName="node" presStyleLbl="node1" presStyleIdx="0" presStyleCnt="2" custScaleY="141389" custLinFactNeighborX="-11233" custLinFactNeighborY="-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BD8C8-4C7E-4A91-A5AC-91C00C4D2B31}" type="pres">
      <dgm:prSet presAssocID="{B9B76954-A529-4E6E-9F61-8C1C18936F7E}" presName="sibTrans" presStyleLbl="sibTrans2D1" presStyleIdx="0" presStyleCnt="1" custScaleX="162102"/>
      <dgm:spPr/>
      <dgm:t>
        <a:bodyPr/>
        <a:lstStyle/>
        <a:p>
          <a:endParaRPr lang="en-US"/>
        </a:p>
      </dgm:t>
    </dgm:pt>
    <dgm:pt modelId="{BE05A009-BF96-40CA-A29F-33F79E87A619}" type="pres">
      <dgm:prSet presAssocID="{B9B76954-A529-4E6E-9F61-8C1C18936F7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08365686-A9F2-4FD9-A0DF-6AB205F7882B}" type="pres">
      <dgm:prSet presAssocID="{928692FC-8959-4775-8162-8E60FEA24127}" presName="node" presStyleLbl="node1" presStyleIdx="1" presStyleCnt="2" custScaleY="136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A202C-1745-420F-A3E6-FC0077F13EF6}" type="presOf" srcId="{04B441C1-7AA8-4C43-BCA8-0AECE8EF7ADA}" destId="{F2B1DED9-224A-4AA4-BED7-6B1FCB08F702}" srcOrd="0" destOrd="0" presId="urn:microsoft.com/office/officeart/2005/8/layout/process1"/>
    <dgm:cxn modelId="{55417393-DE20-4A45-9029-410BF9E9CF3B}" type="presOf" srcId="{928692FC-8959-4775-8162-8E60FEA24127}" destId="{08365686-A9F2-4FD9-A0DF-6AB205F7882B}" srcOrd="0" destOrd="0" presId="urn:microsoft.com/office/officeart/2005/8/layout/process1"/>
    <dgm:cxn modelId="{37B4FCF7-9DA2-4213-98C5-6A3A35A87348}" type="presOf" srcId="{0BA5B91A-E659-4DE6-B537-5D52C5A83FD8}" destId="{17D52375-E43E-4184-B05C-A927731E2873}" srcOrd="0" destOrd="0" presId="urn:microsoft.com/office/officeart/2005/8/layout/process1"/>
    <dgm:cxn modelId="{CFC90228-B8B9-4922-BCB9-9FE3CF80961E}" type="presOf" srcId="{B9B76954-A529-4E6E-9F61-8C1C18936F7E}" destId="{ED3BD8C8-4C7E-4A91-A5AC-91C00C4D2B31}" srcOrd="0" destOrd="0" presId="urn:microsoft.com/office/officeart/2005/8/layout/process1"/>
    <dgm:cxn modelId="{530D1521-1F32-4E2B-8654-464F873BA2FD}" srcId="{04B441C1-7AA8-4C43-BCA8-0AECE8EF7ADA}" destId="{928692FC-8959-4775-8162-8E60FEA24127}" srcOrd="1" destOrd="0" parTransId="{A17490DB-02F8-40A3-AE84-3A2B601869F8}" sibTransId="{F923EEDE-B359-4E7A-BB1F-2C925ABF1D75}"/>
    <dgm:cxn modelId="{6ABA9EFC-D90F-461D-8ED6-0244A1B53610}" type="presOf" srcId="{B9B76954-A529-4E6E-9F61-8C1C18936F7E}" destId="{BE05A009-BF96-40CA-A29F-33F79E87A619}" srcOrd="1" destOrd="0" presId="urn:microsoft.com/office/officeart/2005/8/layout/process1"/>
    <dgm:cxn modelId="{AEB893D9-47E1-4197-A856-1F2CE5FE2B7F}" srcId="{04B441C1-7AA8-4C43-BCA8-0AECE8EF7ADA}" destId="{0BA5B91A-E659-4DE6-B537-5D52C5A83FD8}" srcOrd="0" destOrd="0" parTransId="{8734D71B-971F-4585-9005-2F6D046A6BCC}" sibTransId="{B9B76954-A529-4E6E-9F61-8C1C18936F7E}"/>
    <dgm:cxn modelId="{B57C03E1-9942-4588-BC55-454BC255531B}" type="presParOf" srcId="{F2B1DED9-224A-4AA4-BED7-6B1FCB08F702}" destId="{17D52375-E43E-4184-B05C-A927731E2873}" srcOrd="0" destOrd="0" presId="urn:microsoft.com/office/officeart/2005/8/layout/process1"/>
    <dgm:cxn modelId="{DAAB20C2-B8EB-473A-ABDF-F55D3D805E7E}" type="presParOf" srcId="{F2B1DED9-224A-4AA4-BED7-6B1FCB08F702}" destId="{ED3BD8C8-4C7E-4A91-A5AC-91C00C4D2B31}" srcOrd="1" destOrd="0" presId="urn:microsoft.com/office/officeart/2005/8/layout/process1"/>
    <dgm:cxn modelId="{DAADBA20-B33F-4E7C-AB91-6189A271A960}" type="presParOf" srcId="{ED3BD8C8-4C7E-4A91-A5AC-91C00C4D2B31}" destId="{BE05A009-BF96-40CA-A29F-33F79E87A619}" srcOrd="0" destOrd="0" presId="urn:microsoft.com/office/officeart/2005/8/layout/process1"/>
    <dgm:cxn modelId="{A1E5C4F0-1B17-44AC-8963-589F934ECD38}" type="presParOf" srcId="{F2B1DED9-224A-4AA4-BED7-6B1FCB08F702}" destId="{08365686-A9F2-4FD9-A0DF-6AB205F7882B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FB036-2095-4513-8973-FF9DE8BABCE1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96F636-BEAF-42F4-A20D-635D6BB402C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Presidential Instruction Number 10 of 2011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1B35104-5F39-4868-805F-8BB7F4223D4F}" type="parTrans" cxnId="{A0BA3CF3-F675-47A3-AE0F-47FEA455A037}">
      <dgm:prSet/>
      <dgm:spPr/>
      <dgm:t>
        <a:bodyPr/>
        <a:lstStyle/>
        <a:p>
          <a:endParaRPr lang="en-US"/>
        </a:p>
      </dgm:t>
    </dgm:pt>
    <dgm:pt modelId="{61ED5AA9-72EE-4B0D-9BFB-B4BA8A647716}" type="sibTrans" cxnId="{A0BA3CF3-F675-47A3-AE0F-47FEA455A037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209C108-1D86-4AAF-99BE-15EB94074A1B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Presidential Instruction Number 6 of 2013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CBEB67B-E509-4CAF-8D59-91F7B81DE89E}" type="parTrans" cxnId="{A4ABF734-6D39-4B5B-8304-0FE1859B5B0B}">
      <dgm:prSet/>
      <dgm:spPr/>
      <dgm:t>
        <a:bodyPr/>
        <a:lstStyle/>
        <a:p>
          <a:endParaRPr lang="en-US"/>
        </a:p>
      </dgm:t>
    </dgm:pt>
    <dgm:pt modelId="{D358157A-04D0-478F-8D5E-D8CC42781A85}" type="sibTrans" cxnId="{A4ABF734-6D39-4B5B-8304-0FE1859B5B0B}">
      <dgm:prSet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65A78D-ABA8-4698-BDE0-48BBD4BC721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Presidential Instruction Number 8 of 2015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372288D-01EE-4A17-A460-211666815880}" type="parTrans" cxnId="{7E3D778F-FBB6-4A51-92AC-EBF48EB784CA}">
      <dgm:prSet/>
      <dgm:spPr/>
      <dgm:t>
        <a:bodyPr/>
        <a:lstStyle/>
        <a:p>
          <a:endParaRPr lang="en-US"/>
        </a:p>
      </dgm:t>
    </dgm:pt>
    <dgm:pt modelId="{06038255-C91B-4DBD-949D-1A4A7304C7A7}" type="sibTrans" cxnId="{7E3D778F-FBB6-4A51-92AC-EBF48EB784CA}">
      <dgm:prSet/>
      <dgm:spPr/>
      <dgm:t>
        <a:bodyPr/>
        <a:lstStyle/>
        <a:p>
          <a:endParaRPr lang="en-US"/>
        </a:p>
      </dgm:t>
    </dgm:pt>
    <dgm:pt modelId="{1A59F282-2954-4705-ADD6-365AC7EA836E}" type="pres">
      <dgm:prSet presAssocID="{384FB036-2095-4513-8973-FF9DE8BAB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2B7A62-7D1B-4E87-8555-AA9AE55DB6DB}" type="pres">
      <dgm:prSet presAssocID="{5796F636-BEAF-42F4-A20D-635D6BB402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D26A7-C952-4C3F-A83A-896EA30B02BE}" type="pres">
      <dgm:prSet presAssocID="{61ED5AA9-72EE-4B0D-9BFB-B4BA8A64771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05AC96A-0508-45E4-A610-BE8D7657091B}" type="pres">
      <dgm:prSet presAssocID="{61ED5AA9-72EE-4B0D-9BFB-B4BA8A64771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3FA66BD-210B-4250-8CCF-B43207876129}" type="pres">
      <dgm:prSet presAssocID="{B209C108-1D86-4AAF-99BE-15EB94074A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F2049-4173-4253-9CD6-1E6E5DAB73FA}" type="pres">
      <dgm:prSet presAssocID="{D358157A-04D0-478F-8D5E-D8CC42781A8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B990CAC-720A-452A-B757-34C6D50AB647}" type="pres">
      <dgm:prSet presAssocID="{D358157A-04D0-478F-8D5E-D8CC42781A8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043D719-1282-49E0-A9EC-60CAF0A8C717}" type="pres">
      <dgm:prSet presAssocID="{4365A78D-ABA8-4698-BDE0-48BBD4BC72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1735F-C49E-4EB6-A55A-9A9B389CD0A3}" type="presOf" srcId="{384FB036-2095-4513-8973-FF9DE8BABCE1}" destId="{1A59F282-2954-4705-ADD6-365AC7EA836E}" srcOrd="0" destOrd="0" presId="urn:microsoft.com/office/officeart/2005/8/layout/process1"/>
    <dgm:cxn modelId="{A0BA3CF3-F675-47A3-AE0F-47FEA455A037}" srcId="{384FB036-2095-4513-8973-FF9DE8BABCE1}" destId="{5796F636-BEAF-42F4-A20D-635D6BB402C9}" srcOrd="0" destOrd="0" parTransId="{61B35104-5F39-4868-805F-8BB7F4223D4F}" sibTransId="{61ED5AA9-72EE-4B0D-9BFB-B4BA8A647716}"/>
    <dgm:cxn modelId="{7DDC402A-13A8-435B-AB9E-BA4C04902BCD}" type="presOf" srcId="{4365A78D-ABA8-4698-BDE0-48BBD4BC7211}" destId="{4043D719-1282-49E0-A9EC-60CAF0A8C717}" srcOrd="0" destOrd="0" presId="urn:microsoft.com/office/officeart/2005/8/layout/process1"/>
    <dgm:cxn modelId="{111C5980-A1A0-4411-9357-B44C5DEAF826}" type="presOf" srcId="{D358157A-04D0-478F-8D5E-D8CC42781A85}" destId="{7FFF2049-4173-4253-9CD6-1E6E5DAB73FA}" srcOrd="0" destOrd="0" presId="urn:microsoft.com/office/officeart/2005/8/layout/process1"/>
    <dgm:cxn modelId="{45BF6BF3-7442-4530-96CF-885EA8537CA1}" type="presOf" srcId="{B209C108-1D86-4AAF-99BE-15EB94074A1B}" destId="{93FA66BD-210B-4250-8CCF-B43207876129}" srcOrd="0" destOrd="0" presId="urn:microsoft.com/office/officeart/2005/8/layout/process1"/>
    <dgm:cxn modelId="{942CC669-B18E-43E4-A180-1D594D55F417}" type="presOf" srcId="{D358157A-04D0-478F-8D5E-D8CC42781A85}" destId="{7B990CAC-720A-452A-B757-34C6D50AB647}" srcOrd="1" destOrd="0" presId="urn:microsoft.com/office/officeart/2005/8/layout/process1"/>
    <dgm:cxn modelId="{6DE52687-FD91-4357-985D-97F765A94C4F}" type="presOf" srcId="{61ED5AA9-72EE-4B0D-9BFB-B4BA8A647716}" destId="{940D26A7-C952-4C3F-A83A-896EA30B02BE}" srcOrd="0" destOrd="0" presId="urn:microsoft.com/office/officeart/2005/8/layout/process1"/>
    <dgm:cxn modelId="{7E3D778F-FBB6-4A51-92AC-EBF48EB784CA}" srcId="{384FB036-2095-4513-8973-FF9DE8BABCE1}" destId="{4365A78D-ABA8-4698-BDE0-48BBD4BC7211}" srcOrd="2" destOrd="0" parTransId="{5372288D-01EE-4A17-A460-211666815880}" sibTransId="{06038255-C91B-4DBD-949D-1A4A7304C7A7}"/>
    <dgm:cxn modelId="{026F7CF4-0519-49E6-BCF8-0516B95215D6}" type="presOf" srcId="{5796F636-BEAF-42F4-A20D-635D6BB402C9}" destId="{B22B7A62-7D1B-4E87-8555-AA9AE55DB6DB}" srcOrd="0" destOrd="0" presId="urn:microsoft.com/office/officeart/2005/8/layout/process1"/>
    <dgm:cxn modelId="{5591115C-F198-4B93-9233-5BEC1951A934}" type="presOf" srcId="{61ED5AA9-72EE-4B0D-9BFB-B4BA8A647716}" destId="{505AC96A-0508-45E4-A610-BE8D7657091B}" srcOrd="1" destOrd="0" presId="urn:microsoft.com/office/officeart/2005/8/layout/process1"/>
    <dgm:cxn modelId="{A4ABF734-6D39-4B5B-8304-0FE1859B5B0B}" srcId="{384FB036-2095-4513-8973-FF9DE8BABCE1}" destId="{B209C108-1D86-4AAF-99BE-15EB94074A1B}" srcOrd="1" destOrd="0" parTransId="{2CBEB67B-E509-4CAF-8D59-91F7B81DE89E}" sibTransId="{D358157A-04D0-478F-8D5E-D8CC42781A85}"/>
    <dgm:cxn modelId="{94078D67-050B-45E3-B14D-654D2D481084}" type="presParOf" srcId="{1A59F282-2954-4705-ADD6-365AC7EA836E}" destId="{B22B7A62-7D1B-4E87-8555-AA9AE55DB6DB}" srcOrd="0" destOrd="0" presId="urn:microsoft.com/office/officeart/2005/8/layout/process1"/>
    <dgm:cxn modelId="{1252780C-03B3-4614-873B-B7085C2A4AEB}" type="presParOf" srcId="{1A59F282-2954-4705-ADD6-365AC7EA836E}" destId="{940D26A7-C952-4C3F-A83A-896EA30B02BE}" srcOrd="1" destOrd="0" presId="urn:microsoft.com/office/officeart/2005/8/layout/process1"/>
    <dgm:cxn modelId="{1A897301-194A-401B-BE5E-DA87E83A539F}" type="presParOf" srcId="{940D26A7-C952-4C3F-A83A-896EA30B02BE}" destId="{505AC96A-0508-45E4-A610-BE8D7657091B}" srcOrd="0" destOrd="0" presId="urn:microsoft.com/office/officeart/2005/8/layout/process1"/>
    <dgm:cxn modelId="{4BB25DFA-282B-473C-9A6A-FF836E4E8F92}" type="presParOf" srcId="{1A59F282-2954-4705-ADD6-365AC7EA836E}" destId="{93FA66BD-210B-4250-8CCF-B43207876129}" srcOrd="2" destOrd="0" presId="urn:microsoft.com/office/officeart/2005/8/layout/process1"/>
    <dgm:cxn modelId="{D804C008-7EC9-4C35-86EA-8A00FC7A9B65}" type="presParOf" srcId="{1A59F282-2954-4705-ADD6-365AC7EA836E}" destId="{7FFF2049-4173-4253-9CD6-1E6E5DAB73FA}" srcOrd="3" destOrd="0" presId="urn:microsoft.com/office/officeart/2005/8/layout/process1"/>
    <dgm:cxn modelId="{8BB66E5E-4CD2-4129-A5B4-41DC45BFBBEC}" type="presParOf" srcId="{7FFF2049-4173-4253-9CD6-1E6E5DAB73FA}" destId="{7B990CAC-720A-452A-B757-34C6D50AB647}" srcOrd="0" destOrd="0" presId="urn:microsoft.com/office/officeart/2005/8/layout/process1"/>
    <dgm:cxn modelId="{7DA69CB9-84DF-4893-BBDA-D256416794A6}" type="presParOf" srcId="{1A59F282-2954-4705-ADD6-365AC7EA836E}" destId="{4043D719-1282-49E0-A9EC-60CAF0A8C717}" srcOrd="4" destOrd="0" presId="urn:microsoft.com/office/officeart/2005/8/layout/process1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C981B-4FFE-45D6-87F2-B15F4DA864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403BB2-9CD9-4784-AE09-2FA5337AD51B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Moratorium Policy is not Effective</a:t>
          </a:r>
          <a:endParaRPr lang="en-US" sz="3200" dirty="0"/>
        </a:p>
      </dgm:t>
    </dgm:pt>
    <dgm:pt modelId="{25B53383-F125-4F3B-B0F0-C93B53EF84E8}" type="parTrans" cxnId="{53A01423-39F4-49A0-B486-EB5779BBADCA}">
      <dgm:prSet/>
      <dgm:spPr/>
      <dgm:t>
        <a:bodyPr/>
        <a:lstStyle/>
        <a:p>
          <a:endParaRPr lang="en-US"/>
        </a:p>
      </dgm:t>
    </dgm:pt>
    <dgm:pt modelId="{BADEB71B-057B-47F6-85EB-CD89753775D0}" type="sibTrans" cxnId="{53A01423-39F4-49A0-B486-EB5779BBADCA}">
      <dgm:prSet/>
      <dgm:spPr/>
      <dgm:t>
        <a:bodyPr/>
        <a:lstStyle/>
        <a:p>
          <a:endParaRPr lang="en-US"/>
        </a:p>
      </dgm:t>
    </dgm:pt>
    <dgm:pt modelId="{4317C3FF-CABE-466C-A373-A6C5BFA6825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Legal form of a moratorium policy only the president's instructions, so that not have a good binding force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39788EB-8C7A-4206-92D4-3E60671A3B76}" type="parTrans" cxnId="{E958421E-94FF-4AC4-9B42-A9740E00A7E4}">
      <dgm:prSet/>
      <dgm:spPr/>
      <dgm:t>
        <a:bodyPr/>
        <a:lstStyle/>
        <a:p>
          <a:endParaRPr lang="en-US"/>
        </a:p>
      </dgm:t>
    </dgm:pt>
    <dgm:pt modelId="{953A88B9-2C99-46CB-908E-7D6A67534C37}" type="sibTrans" cxnId="{E958421E-94FF-4AC4-9B42-A9740E00A7E4}">
      <dgm:prSet/>
      <dgm:spPr/>
      <dgm:t>
        <a:bodyPr/>
        <a:lstStyle/>
        <a:p>
          <a:endParaRPr lang="en-US"/>
        </a:p>
      </dgm:t>
    </dgm:pt>
    <dgm:pt modelId="{4E943D23-496D-4A1E-983F-A3DD2B705BD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Moratorium is intended for forest conservation and forest protection, which already protected by law; so that if the law enforced, the moratorium not needed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AC5C57D-D36F-4583-9773-3254F745FDBA}" type="parTrans" cxnId="{6C2516AA-E523-41D9-AD11-3E0F9EA9813A}">
      <dgm:prSet/>
      <dgm:spPr/>
      <dgm:t>
        <a:bodyPr/>
        <a:lstStyle/>
        <a:p>
          <a:endParaRPr lang="en-US"/>
        </a:p>
      </dgm:t>
    </dgm:pt>
    <dgm:pt modelId="{58BE3F39-67EF-4699-AFD1-57291BCE44CA}" type="sibTrans" cxnId="{6C2516AA-E523-41D9-AD11-3E0F9EA9813A}">
      <dgm:prSet/>
      <dgm:spPr/>
      <dgm:t>
        <a:bodyPr/>
        <a:lstStyle/>
        <a:p>
          <a:endParaRPr lang="en-US"/>
        </a:p>
      </dgm:t>
    </dgm:pt>
    <dgm:pt modelId="{E6C84883-32F6-400E-A938-A4C47CAA043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Excepted moratorium on the construction of geothermal, oil and gas, electricity, land for rice and sugar cane; also excepted for the applicant who has obtained a permit in principle, and the application for renewal of forest utilization license; also excepted for ecosystem restoration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BC60C6D-AA47-4558-9F92-3185B945BEEC}" type="parTrans" cxnId="{2C0C67E3-E918-4311-A948-DDD99960CDD8}">
      <dgm:prSet/>
      <dgm:spPr/>
      <dgm:t>
        <a:bodyPr/>
        <a:lstStyle/>
        <a:p>
          <a:endParaRPr lang="en-US"/>
        </a:p>
      </dgm:t>
    </dgm:pt>
    <dgm:pt modelId="{0B6BAD38-BAE9-4A50-B08F-2116D09C472E}" type="sibTrans" cxnId="{2C0C67E3-E918-4311-A948-DDD99960CDD8}">
      <dgm:prSet/>
      <dgm:spPr/>
      <dgm:t>
        <a:bodyPr/>
        <a:lstStyle/>
        <a:p>
          <a:endParaRPr lang="en-US"/>
        </a:p>
      </dgm:t>
    </dgm:pt>
    <dgm:pt modelId="{13A05924-5BCF-46B2-A691-78CD2CC2836D}" type="pres">
      <dgm:prSet presAssocID="{1B1C981B-4FFE-45D6-87F2-B15F4DA864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FD8DE-4613-4699-B088-953AF8BCD758}" type="pres">
      <dgm:prSet presAssocID="{95403BB2-9CD9-4784-AE09-2FA5337AD51B}" presName="composite" presStyleCnt="0"/>
      <dgm:spPr/>
    </dgm:pt>
    <dgm:pt modelId="{29877877-36D5-4A22-86E4-C6552E37AE93}" type="pres">
      <dgm:prSet presAssocID="{95403BB2-9CD9-4784-AE09-2FA5337AD51B}" presName="parTx" presStyleLbl="alignNode1" presStyleIdx="0" presStyleCnt="1" custScaleY="116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A0A61-CA32-4AB5-88A8-E6777D451738}" type="pres">
      <dgm:prSet presAssocID="{95403BB2-9CD9-4784-AE09-2FA5337AD51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01423-39F4-49A0-B486-EB5779BBADCA}" srcId="{1B1C981B-4FFE-45D6-87F2-B15F4DA864F2}" destId="{95403BB2-9CD9-4784-AE09-2FA5337AD51B}" srcOrd="0" destOrd="0" parTransId="{25B53383-F125-4F3B-B0F0-C93B53EF84E8}" sibTransId="{BADEB71B-057B-47F6-85EB-CD89753775D0}"/>
    <dgm:cxn modelId="{7321DB12-CCE7-495A-BBF0-8E3E0E1264A6}" type="presOf" srcId="{1B1C981B-4FFE-45D6-87F2-B15F4DA864F2}" destId="{13A05924-5BCF-46B2-A691-78CD2CC2836D}" srcOrd="0" destOrd="0" presId="urn:microsoft.com/office/officeart/2005/8/layout/hList1"/>
    <dgm:cxn modelId="{89F5A09C-40C1-4537-B0E2-67248423A7A4}" type="presOf" srcId="{E6C84883-32F6-400E-A938-A4C47CAA0436}" destId="{68BA0A61-CA32-4AB5-88A8-E6777D451738}" srcOrd="0" destOrd="2" presId="urn:microsoft.com/office/officeart/2005/8/layout/hList1"/>
    <dgm:cxn modelId="{E0AD9A9A-EFA0-4522-B16E-9DFFC00E1475}" type="presOf" srcId="{4317C3FF-CABE-466C-A373-A6C5BFA68255}" destId="{68BA0A61-CA32-4AB5-88A8-E6777D451738}" srcOrd="0" destOrd="0" presId="urn:microsoft.com/office/officeart/2005/8/layout/hList1"/>
    <dgm:cxn modelId="{6C2516AA-E523-41D9-AD11-3E0F9EA9813A}" srcId="{95403BB2-9CD9-4784-AE09-2FA5337AD51B}" destId="{4E943D23-496D-4A1E-983F-A3DD2B705BDB}" srcOrd="1" destOrd="0" parTransId="{BAC5C57D-D36F-4583-9773-3254F745FDBA}" sibTransId="{58BE3F39-67EF-4699-AFD1-57291BCE44CA}"/>
    <dgm:cxn modelId="{2C0C67E3-E918-4311-A948-DDD99960CDD8}" srcId="{95403BB2-9CD9-4784-AE09-2FA5337AD51B}" destId="{E6C84883-32F6-400E-A938-A4C47CAA0436}" srcOrd="2" destOrd="0" parTransId="{8BC60C6D-AA47-4558-9F92-3185B945BEEC}" sibTransId="{0B6BAD38-BAE9-4A50-B08F-2116D09C472E}"/>
    <dgm:cxn modelId="{5B11B4CD-885B-4B05-A12A-7786EFD7A5AB}" type="presOf" srcId="{4E943D23-496D-4A1E-983F-A3DD2B705BDB}" destId="{68BA0A61-CA32-4AB5-88A8-E6777D451738}" srcOrd="0" destOrd="1" presId="urn:microsoft.com/office/officeart/2005/8/layout/hList1"/>
    <dgm:cxn modelId="{E958421E-94FF-4AC4-9B42-A9740E00A7E4}" srcId="{95403BB2-9CD9-4784-AE09-2FA5337AD51B}" destId="{4317C3FF-CABE-466C-A373-A6C5BFA68255}" srcOrd="0" destOrd="0" parTransId="{839788EB-8C7A-4206-92D4-3E60671A3B76}" sibTransId="{953A88B9-2C99-46CB-908E-7D6A67534C37}"/>
    <dgm:cxn modelId="{2203EA4C-7203-404D-8B45-0988CBA38D19}" type="presOf" srcId="{95403BB2-9CD9-4784-AE09-2FA5337AD51B}" destId="{29877877-36D5-4A22-86E4-C6552E37AE93}" srcOrd="0" destOrd="0" presId="urn:microsoft.com/office/officeart/2005/8/layout/hList1"/>
    <dgm:cxn modelId="{14143835-3C37-48FF-86F9-CB0834CB5877}" type="presParOf" srcId="{13A05924-5BCF-46B2-A691-78CD2CC2836D}" destId="{F20FD8DE-4613-4699-B088-953AF8BCD758}" srcOrd="0" destOrd="0" presId="urn:microsoft.com/office/officeart/2005/8/layout/hList1"/>
    <dgm:cxn modelId="{BAE85A07-7FE8-49EA-936B-318AD4EDBCF5}" type="presParOf" srcId="{F20FD8DE-4613-4699-B088-953AF8BCD758}" destId="{29877877-36D5-4A22-86E4-C6552E37AE93}" srcOrd="0" destOrd="0" presId="urn:microsoft.com/office/officeart/2005/8/layout/hList1"/>
    <dgm:cxn modelId="{FADBD44F-82BF-467D-BFEC-1D535FC3632C}" type="presParOf" srcId="{F20FD8DE-4613-4699-B088-953AF8BCD758}" destId="{68BA0A61-CA32-4AB5-88A8-E6777D451738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C981B-4FFE-45D6-87F2-B15F4DA864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403BB2-9CD9-4784-AE09-2FA5337AD51B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Indonesian Policy forward in Tackling the Destruction of Forests and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Peatlands</a:t>
          </a:r>
          <a:endParaRPr lang="en-US" sz="3200" dirty="0"/>
        </a:p>
      </dgm:t>
    </dgm:pt>
    <dgm:pt modelId="{25B53383-F125-4F3B-B0F0-C93B53EF84E8}" type="parTrans" cxnId="{53A01423-39F4-49A0-B486-EB5779BBADCA}">
      <dgm:prSet/>
      <dgm:spPr/>
      <dgm:t>
        <a:bodyPr/>
        <a:lstStyle/>
        <a:p>
          <a:endParaRPr lang="en-US"/>
        </a:p>
      </dgm:t>
    </dgm:pt>
    <dgm:pt modelId="{BADEB71B-057B-47F6-85EB-CD89753775D0}" type="sibTrans" cxnId="{53A01423-39F4-49A0-B486-EB5779BBADCA}">
      <dgm:prSet/>
      <dgm:spPr/>
      <dgm:t>
        <a:bodyPr/>
        <a:lstStyle/>
        <a:p>
          <a:endParaRPr lang="en-US"/>
        </a:p>
      </dgm:t>
    </dgm:pt>
    <dgm:pt modelId="{4317C3FF-CABE-466C-A373-A6C5BFA68255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The minimum legal form of policies should be a presidential regulation so as to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to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have a good binding force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39788EB-8C7A-4206-92D4-3E60671A3B76}" type="parTrans" cxnId="{E958421E-94FF-4AC4-9B42-A9740E00A7E4}">
      <dgm:prSet/>
      <dgm:spPr/>
      <dgm:t>
        <a:bodyPr/>
        <a:lstStyle/>
        <a:p>
          <a:endParaRPr lang="en-US"/>
        </a:p>
      </dgm:t>
    </dgm:pt>
    <dgm:pt modelId="{953A88B9-2C99-46CB-908E-7D6A67534C37}" type="sibTrans" cxnId="{E958421E-94FF-4AC4-9B42-A9740E00A7E4}">
      <dgm:prSet/>
      <dgm:spPr/>
      <dgm:t>
        <a:bodyPr/>
        <a:lstStyle/>
        <a:p>
          <a:endParaRPr lang="en-US"/>
        </a:p>
      </dgm:t>
    </dgm:pt>
    <dgm:pt modelId="{E6C84883-32F6-400E-A938-A4C47CAA0436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Excepted moratorium on the construction of geothermal, oil and gas, electricity, land for rice and sugar cane; the applicant who has obtained a permit in principle, and the application for renewal of forest utilization license are contrary to the policy of emission reduction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BC60C6D-AA47-4558-9F92-3185B945BEEC}" type="parTrans" cxnId="{2C0C67E3-E918-4311-A948-DDD99960CDD8}">
      <dgm:prSet/>
      <dgm:spPr/>
      <dgm:t>
        <a:bodyPr/>
        <a:lstStyle/>
        <a:p>
          <a:endParaRPr lang="en-US"/>
        </a:p>
      </dgm:t>
    </dgm:pt>
    <dgm:pt modelId="{0B6BAD38-BAE9-4A50-B08F-2116D09C472E}" type="sibTrans" cxnId="{2C0C67E3-E918-4311-A948-DDD99960CDD8}">
      <dgm:prSet/>
      <dgm:spPr/>
      <dgm:t>
        <a:bodyPr/>
        <a:lstStyle/>
        <a:p>
          <a:endParaRPr lang="en-US"/>
        </a:p>
      </dgm:t>
    </dgm:pt>
    <dgm:pt modelId="{4F8EF428-D3DC-4A46-AF8E-0FBB30515233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Moratorium ought not only to primary forests but also to secondary forests which covers more than half the forest area of Indonesia. Secondary forests also have a carbon stocks and biodiversity of higher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F1E1851-1A50-4567-929B-214D9EBDD917}" type="parTrans" cxnId="{67EEB204-6738-4994-A11D-2B718FDCB65C}">
      <dgm:prSet/>
      <dgm:spPr/>
      <dgm:t>
        <a:bodyPr/>
        <a:lstStyle/>
        <a:p>
          <a:endParaRPr lang="en-US"/>
        </a:p>
      </dgm:t>
    </dgm:pt>
    <dgm:pt modelId="{C0B9AF88-4815-45F2-9606-EB732F2118ED}" type="sibTrans" cxnId="{67EEB204-6738-4994-A11D-2B718FDCB65C}">
      <dgm:prSet/>
      <dgm:spPr/>
      <dgm:t>
        <a:bodyPr/>
        <a:lstStyle/>
        <a:p>
          <a:endParaRPr lang="en-US"/>
        </a:p>
      </dgm:t>
    </dgm:pt>
    <dgm:pt modelId="{13A05924-5BCF-46B2-A691-78CD2CC2836D}" type="pres">
      <dgm:prSet presAssocID="{1B1C981B-4FFE-45D6-87F2-B15F4DA864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FD8DE-4613-4699-B088-953AF8BCD758}" type="pres">
      <dgm:prSet presAssocID="{95403BB2-9CD9-4784-AE09-2FA5337AD51B}" presName="composite" presStyleCnt="0"/>
      <dgm:spPr/>
    </dgm:pt>
    <dgm:pt modelId="{29877877-36D5-4A22-86E4-C6552E37AE93}" type="pres">
      <dgm:prSet presAssocID="{95403BB2-9CD9-4784-AE09-2FA5337AD51B}" presName="parTx" presStyleLbl="alignNode1" presStyleIdx="0" presStyleCnt="1" custScaleY="116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A0A61-CA32-4AB5-88A8-E6777D451738}" type="pres">
      <dgm:prSet presAssocID="{95403BB2-9CD9-4784-AE09-2FA5337AD51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E095F0-9F67-4967-830A-37A26CDEE56E}" type="presOf" srcId="{4317C3FF-CABE-466C-A373-A6C5BFA68255}" destId="{68BA0A61-CA32-4AB5-88A8-E6777D451738}" srcOrd="0" destOrd="0" presId="urn:microsoft.com/office/officeart/2005/8/layout/hList1"/>
    <dgm:cxn modelId="{1661AEC7-F7C6-45F6-8FFD-A87D57487D19}" type="presOf" srcId="{E6C84883-32F6-400E-A938-A4C47CAA0436}" destId="{68BA0A61-CA32-4AB5-88A8-E6777D451738}" srcOrd="0" destOrd="2" presId="urn:microsoft.com/office/officeart/2005/8/layout/hList1"/>
    <dgm:cxn modelId="{53A01423-39F4-49A0-B486-EB5779BBADCA}" srcId="{1B1C981B-4FFE-45D6-87F2-B15F4DA864F2}" destId="{95403BB2-9CD9-4784-AE09-2FA5337AD51B}" srcOrd="0" destOrd="0" parTransId="{25B53383-F125-4F3B-B0F0-C93B53EF84E8}" sibTransId="{BADEB71B-057B-47F6-85EB-CD89753775D0}"/>
    <dgm:cxn modelId="{67EEB204-6738-4994-A11D-2B718FDCB65C}" srcId="{95403BB2-9CD9-4784-AE09-2FA5337AD51B}" destId="{4F8EF428-D3DC-4A46-AF8E-0FBB30515233}" srcOrd="1" destOrd="0" parTransId="{8F1E1851-1A50-4567-929B-214D9EBDD917}" sibTransId="{C0B9AF88-4815-45F2-9606-EB732F2118ED}"/>
    <dgm:cxn modelId="{A0759761-7254-4380-BAC4-D630234A4ECD}" type="presOf" srcId="{95403BB2-9CD9-4784-AE09-2FA5337AD51B}" destId="{29877877-36D5-4A22-86E4-C6552E37AE93}" srcOrd="0" destOrd="0" presId="urn:microsoft.com/office/officeart/2005/8/layout/hList1"/>
    <dgm:cxn modelId="{BC939BFF-BACE-4096-BE57-F6C79A14BCB8}" type="presOf" srcId="{4F8EF428-D3DC-4A46-AF8E-0FBB30515233}" destId="{68BA0A61-CA32-4AB5-88A8-E6777D451738}" srcOrd="0" destOrd="1" presId="urn:microsoft.com/office/officeart/2005/8/layout/hList1"/>
    <dgm:cxn modelId="{2C0C67E3-E918-4311-A948-DDD99960CDD8}" srcId="{95403BB2-9CD9-4784-AE09-2FA5337AD51B}" destId="{E6C84883-32F6-400E-A938-A4C47CAA0436}" srcOrd="2" destOrd="0" parTransId="{8BC60C6D-AA47-4558-9F92-3185B945BEEC}" sibTransId="{0B6BAD38-BAE9-4A50-B08F-2116D09C472E}"/>
    <dgm:cxn modelId="{E958421E-94FF-4AC4-9B42-A9740E00A7E4}" srcId="{95403BB2-9CD9-4784-AE09-2FA5337AD51B}" destId="{4317C3FF-CABE-466C-A373-A6C5BFA68255}" srcOrd="0" destOrd="0" parTransId="{839788EB-8C7A-4206-92D4-3E60671A3B76}" sibTransId="{953A88B9-2C99-46CB-908E-7D6A67534C37}"/>
    <dgm:cxn modelId="{FBF0516D-2375-4D66-A686-76DE57CDC1C7}" type="presOf" srcId="{1B1C981B-4FFE-45D6-87F2-B15F4DA864F2}" destId="{13A05924-5BCF-46B2-A691-78CD2CC2836D}" srcOrd="0" destOrd="0" presId="urn:microsoft.com/office/officeart/2005/8/layout/hList1"/>
    <dgm:cxn modelId="{6EC44312-99F0-44E4-81B8-F882F7126E69}" type="presParOf" srcId="{13A05924-5BCF-46B2-A691-78CD2CC2836D}" destId="{F20FD8DE-4613-4699-B088-953AF8BCD758}" srcOrd="0" destOrd="0" presId="urn:microsoft.com/office/officeart/2005/8/layout/hList1"/>
    <dgm:cxn modelId="{CF50052D-FEAC-47E8-B373-61B856EF3A5A}" type="presParOf" srcId="{F20FD8DE-4613-4699-B088-953AF8BCD758}" destId="{29877877-36D5-4A22-86E4-C6552E37AE93}" srcOrd="0" destOrd="0" presId="urn:microsoft.com/office/officeart/2005/8/layout/hList1"/>
    <dgm:cxn modelId="{BA88FC4A-3E6E-4BDF-A229-69029760D431}" type="presParOf" srcId="{F20FD8DE-4613-4699-B088-953AF8BCD758}" destId="{68BA0A61-CA32-4AB5-88A8-E6777D451738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D52375-E43E-4184-B05C-A927731E2873}">
      <dsp:nvSpPr>
        <dsp:cNvPr id="0" name=""/>
        <dsp:cNvSpPr/>
      </dsp:nvSpPr>
      <dsp:spPr>
        <a:xfrm>
          <a:off x="0" y="152404"/>
          <a:ext cx="3427660" cy="3725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Indonesian Government’s efforts in Tackling the Destruction of Forests and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Peatlands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2404"/>
        <a:ext cx="3427660" cy="3725620"/>
      </dsp:txXfrm>
    </dsp:sp>
    <dsp:sp modelId="{ED3BD8C8-4C7E-4A91-A5AC-91C00C4D2B31}">
      <dsp:nvSpPr>
        <dsp:cNvPr id="0" name=""/>
        <dsp:cNvSpPr/>
      </dsp:nvSpPr>
      <dsp:spPr>
        <a:xfrm rot="12021">
          <a:off x="3544923" y="1598649"/>
          <a:ext cx="1179325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 rot="12021">
        <a:off x="3544923" y="1598649"/>
        <a:ext cx="1179325" cy="850059"/>
      </dsp:txXfrm>
    </dsp:sp>
    <dsp:sp modelId="{08365686-A9F2-4FD9-A0DF-6AB205F7882B}">
      <dsp:nvSpPr>
        <dsp:cNvPr id="0" name=""/>
        <dsp:cNvSpPr/>
      </dsp:nvSpPr>
      <dsp:spPr>
        <a:xfrm>
          <a:off x="4800332" y="228596"/>
          <a:ext cx="3427660" cy="36068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Moratorium  on Licensing and  Utilization of Primary Natural Forests and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Peatlands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P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olicies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0332" y="228596"/>
        <a:ext cx="3427660" cy="36068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2B7A62-7D1B-4E87-8555-AA9AE55DB6DB}">
      <dsp:nvSpPr>
        <dsp:cNvPr id="0" name=""/>
        <dsp:cNvSpPr/>
      </dsp:nvSpPr>
      <dsp:spPr>
        <a:xfrm>
          <a:off x="7099" y="936401"/>
          <a:ext cx="2121842" cy="1810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Presidential Instruction Number 10 of 2011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99" y="936401"/>
        <a:ext cx="2121842" cy="1810196"/>
      </dsp:txXfrm>
    </dsp:sp>
    <dsp:sp modelId="{940D26A7-C952-4C3F-A83A-896EA30B02BE}">
      <dsp:nvSpPr>
        <dsp:cNvPr id="0" name=""/>
        <dsp:cNvSpPr/>
      </dsp:nvSpPr>
      <dsp:spPr>
        <a:xfrm>
          <a:off x="2341125" y="1578391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41125" y="1578391"/>
        <a:ext cx="449830" cy="526216"/>
      </dsp:txXfrm>
    </dsp:sp>
    <dsp:sp modelId="{93FA66BD-210B-4250-8CCF-B43207876129}">
      <dsp:nvSpPr>
        <dsp:cNvPr id="0" name=""/>
        <dsp:cNvSpPr/>
      </dsp:nvSpPr>
      <dsp:spPr>
        <a:xfrm>
          <a:off x="2977678" y="936401"/>
          <a:ext cx="2121842" cy="1810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Presidential Instruction Number 6 of 2013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77678" y="936401"/>
        <a:ext cx="2121842" cy="1810196"/>
      </dsp:txXfrm>
    </dsp:sp>
    <dsp:sp modelId="{7FFF2049-4173-4253-9CD6-1E6E5DAB73FA}">
      <dsp:nvSpPr>
        <dsp:cNvPr id="0" name=""/>
        <dsp:cNvSpPr/>
      </dsp:nvSpPr>
      <dsp:spPr>
        <a:xfrm>
          <a:off x="5311705" y="1578391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11705" y="1578391"/>
        <a:ext cx="449830" cy="526216"/>
      </dsp:txXfrm>
    </dsp:sp>
    <dsp:sp modelId="{4043D719-1282-49E0-A9EC-60CAF0A8C717}">
      <dsp:nvSpPr>
        <dsp:cNvPr id="0" name=""/>
        <dsp:cNvSpPr/>
      </dsp:nvSpPr>
      <dsp:spPr>
        <a:xfrm>
          <a:off x="5948258" y="936401"/>
          <a:ext cx="2121842" cy="18101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Presidential Instruction Number 8 of 2015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8258" y="936401"/>
        <a:ext cx="2121842" cy="18101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77877-36D5-4A22-86E4-C6552E37AE93}">
      <dsp:nvSpPr>
        <dsp:cNvPr id="0" name=""/>
        <dsp:cNvSpPr/>
      </dsp:nvSpPr>
      <dsp:spPr>
        <a:xfrm>
          <a:off x="0" y="245429"/>
          <a:ext cx="7696200" cy="86892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Moratorium Policy is not Effective</a:t>
          </a:r>
          <a:endParaRPr lang="en-US" sz="3200" kern="1200" dirty="0"/>
        </a:p>
      </dsp:txBody>
      <dsp:txXfrm>
        <a:off x="0" y="245429"/>
        <a:ext cx="7696200" cy="868922"/>
      </dsp:txXfrm>
    </dsp:sp>
    <dsp:sp modelId="{68BA0A61-CA32-4AB5-88A8-E6777D451738}">
      <dsp:nvSpPr>
        <dsp:cNvPr id="0" name=""/>
        <dsp:cNvSpPr/>
      </dsp:nvSpPr>
      <dsp:spPr>
        <a:xfrm>
          <a:off x="0" y="1054290"/>
          <a:ext cx="7696200" cy="4567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Legal form of a moratorium policy only the president's instructions, so that not have a good binding force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Moratorium is intended for forest conservation and forest protection, which already protected by law; so that if the law enforced, the moratorium not needed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Excepted moratorium on the construction of geothermal, oil and gas, electricity, land for rice and sugar cane; also excepted for the applicant who has obtained a permit in principle, and the application for renewal of forest utilization license; also excepted for ecosystem restoration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54290"/>
        <a:ext cx="7696200" cy="4567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77877-36D5-4A22-86E4-C6552E37AE93}">
      <dsp:nvSpPr>
        <dsp:cNvPr id="0" name=""/>
        <dsp:cNvSpPr/>
      </dsp:nvSpPr>
      <dsp:spPr>
        <a:xfrm>
          <a:off x="0" y="19423"/>
          <a:ext cx="7696200" cy="173784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Indonesian Policy forward in Tackling the Destruction of Forests and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Peatlands</a:t>
          </a:r>
          <a:endParaRPr lang="en-US" sz="3200" kern="1200" dirty="0"/>
        </a:p>
      </dsp:txBody>
      <dsp:txXfrm>
        <a:off x="0" y="19423"/>
        <a:ext cx="7696200" cy="1737844"/>
      </dsp:txXfrm>
    </dsp:sp>
    <dsp:sp modelId="{68BA0A61-CA32-4AB5-88A8-E6777D451738}">
      <dsp:nvSpPr>
        <dsp:cNvPr id="0" name=""/>
        <dsp:cNvSpPr/>
      </dsp:nvSpPr>
      <dsp:spPr>
        <a:xfrm>
          <a:off x="0" y="1637146"/>
          <a:ext cx="7696200" cy="42108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The minimum legal form of policies should be a presidential regulation so as to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to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have a good binding force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Moratorium ought not only to primary forests but also to secondary forests which covers more than half the forest area of Indonesia. Secondary forests also have a carbon stocks and biodiversity of higher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Excepted moratorium on the construction of geothermal, oil and gas, electricity, land for rice and sugar cane; the applicant who has obtained a permit in principle, and the application for renewal of forest utilization license are contrary to the policy of emission reduction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37146"/>
        <a:ext cx="7696200" cy="4210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7650" y="3501375"/>
            <a:ext cx="9144000" cy="25155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19175" y="3951150"/>
            <a:ext cx="65981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5687975"/>
            <a:ext cx="9197399" cy="1177900"/>
            <a:chOff x="0" y="5687975"/>
            <a:chExt cx="9197399" cy="1177900"/>
          </a:xfrm>
        </p:grpSpPr>
        <p:sp>
          <p:nvSpPr>
            <p:cNvPr id="11" name="Shape 11"/>
            <p:cNvSpPr/>
            <p:nvPr/>
          </p:nvSpPr>
          <p:spPr>
            <a:xfrm>
              <a:off x="0" y="5948175"/>
              <a:ext cx="9197399" cy="91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772200" y="5687975"/>
              <a:ext cx="703500" cy="33629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l="19968" t="34944" r="25503" b="19584"/>
          <a:stretch/>
        </p:blipFill>
        <p:spPr>
          <a:xfrm rot="-5400000">
            <a:off x="3214924" y="508424"/>
            <a:ext cx="2714150" cy="169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3723350" y="1536750"/>
            <a:ext cx="1697400" cy="11775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24650" y="2882400"/>
            <a:ext cx="58947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1pPr>
            <a:lvl2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2pPr>
            <a:lvl3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3pPr>
            <a:lvl4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4pPr>
            <a:lvl5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5pPr>
            <a:lvl6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6pPr>
            <a:lvl7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7pPr>
            <a:lvl8pPr algn="ctr" rtl="0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8pPr>
            <a:lvl9pPr algn="ctr">
              <a:spcBef>
                <a:spcPts val="0"/>
              </a:spcBef>
              <a:buClr>
                <a:srgbClr val="004430"/>
              </a:buClr>
              <a:defRPr i="1">
                <a:solidFill>
                  <a:srgbClr val="004430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 (leaf)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 l="23060" t="43020" r="25498" b="19584"/>
          <a:stretch/>
        </p:blipFill>
        <p:spPr>
          <a:xfrm rot="10800000">
            <a:off x="-118826" y="859450"/>
            <a:ext cx="2061926" cy="11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(sea)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539EB9"/>
              </a:buClr>
              <a:buSzPct val="100000"/>
              <a:defRPr sz="2400"/>
            </a:lvl1pPr>
            <a:lvl2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2pPr>
            <a:lvl3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3pPr>
            <a:lvl4pPr rtl="0">
              <a:spcBef>
                <a:spcPts val="0"/>
              </a:spcBef>
              <a:buClr>
                <a:srgbClr val="539EB9"/>
              </a:buClr>
              <a:defRPr/>
            </a:lvl4pPr>
            <a:lvl5pPr rtl="0">
              <a:spcBef>
                <a:spcPts val="0"/>
              </a:spcBef>
              <a:buClr>
                <a:srgbClr val="539EB9"/>
              </a:buClr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4" cy="11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(sky)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1pPr>
            <a:lvl2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2pPr>
            <a:lvl3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3pPr>
            <a:lvl4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4pPr>
            <a:lvl5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5pPr>
            <a:lvl6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6pPr>
            <a:lvl7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7pPr>
            <a:lvl8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8pPr>
            <a:lvl9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689EE1"/>
              </a:buClr>
              <a:buSzPct val="100000"/>
              <a:defRPr sz="2400"/>
            </a:lvl1pPr>
            <a:lvl2pPr rtl="0">
              <a:spcBef>
                <a:spcPts val="0"/>
              </a:spcBef>
              <a:buClr>
                <a:srgbClr val="689EE1"/>
              </a:buClr>
              <a:buSzPct val="100000"/>
              <a:defRPr sz="1800"/>
            </a:lvl2pPr>
            <a:lvl3pPr rtl="0">
              <a:spcBef>
                <a:spcPts val="0"/>
              </a:spcBef>
              <a:buClr>
                <a:srgbClr val="689EE1"/>
              </a:buClr>
              <a:buSzPct val="100000"/>
              <a:defRPr sz="1800"/>
            </a:lvl3pPr>
            <a:lvl4pPr rtl="0">
              <a:spcBef>
                <a:spcPts val="0"/>
              </a:spcBef>
              <a:buClr>
                <a:srgbClr val="689EE1"/>
              </a:buClr>
              <a:defRPr/>
            </a:lvl4pPr>
            <a:lvl5pPr rtl="0">
              <a:spcBef>
                <a:spcPts val="0"/>
              </a:spcBef>
              <a:buClr>
                <a:srgbClr val="689EE1"/>
              </a:buClr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4" cy="11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l="17543" t="27744" r="33752" b="32456"/>
          <a:stretch/>
        </p:blipFill>
        <p:spPr>
          <a:xfrm>
            <a:off x="-118825" y="859450"/>
            <a:ext cx="2061924" cy="11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(sea)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4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1pPr>
            <a:lvl2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2pPr>
            <a:lvl3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3pPr>
            <a:lvl4pPr rtl="0">
              <a:spcBef>
                <a:spcPts val="0"/>
              </a:spcBef>
              <a:buClr>
                <a:srgbClr val="539EB9"/>
              </a:buClr>
              <a:defRPr/>
            </a:lvl4pPr>
            <a:lvl5pPr rtl="0">
              <a:spcBef>
                <a:spcPts val="0"/>
              </a:spcBef>
              <a:buClr>
                <a:srgbClr val="539EB9"/>
              </a:buClr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1pPr>
            <a:lvl2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2pPr>
            <a:lvl3pPr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3pPr>
            <a:lvl4pPr rtl="0">
              <a:spcBef>
                <a:spcPts val="0"/>
              </a:spcBef>
              <a:buClr>
                <a:srgbClr val="539EB9"/>
              </a:buClr>
              <a:defRPr/>
            </a:lvl4pPr>
            <a:lvl5pPr rtl="0">
              <a:spcBef>
                <a:spcPts val="0"/>
              </a:spcBef>
              <a:buClr>
                <a:srgbClr val="539EB9"/>
              </a:buClr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1pPr>
            <a:lvl2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2pPr>
            <a:lvl3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3pPr>
            <a:lvl4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4pPr>
            <a:lvl5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5pPr>
            <a:lvl6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6pPr>
            <a:lvl7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7pPr>
            <a:lvl8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8pPr>
            <a:lvl9pPr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 (sky)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0"/>
            <a:ext cx="2061924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257425" y="2486025"/>
            <a:ext cx="2051699" cy="408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1pPr>
            <a:lvl2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2pPr>
            <a:lvl3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3pPr>
            <a:lvl4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4pPr>
            <a:lvl5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5pPr>
            <a:lvl6pPr rtl="0">
              <a:spcBef>
                <a:spcPts val="0"/>
              </a:spcBef>
              <a:buSzPct val="100000"/>
              <a:defRPr sz="1400"/>
            </a:lvl6pPr>
            <a:lvl7pPr rtl="0">
              <a:spcBef>
                <a:spcPts val="0"/>
              </a:spcBef>
              <a:buSzPct val="100000"/>
              <a:defRPr sz="1400"/>
            </a:lvl7pPr>
            <a:lvl8pPr rtl="0">
              <a:spcBef>
                <a:spcPts val="0"/>
              </a:spcBef>
              <a:buSzPct val="100000"/>
              <a:defRPr sz="1400"/>
            </a:lvl8pPr>
            <a:lvl9pPr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699" cy="408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1pPr>
            <a:lvl2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2pPr>
            <a:lvl3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3pPr>
            <a:lvl4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4pPr>
            <a:lvl5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5pPr>
            <a:lvl6pPr rtl="0">
              <a:spcBef>
                <a:spcPts val="0"/>
              </a:spcBef>
              <a:buSzPct val="100000"/>
              <a:defRPr sz="1400"/>
            </a:lvl6pPr>
            <a:lvl7pPr rtl="0">
              <a:spcBef>
                <a:spcPts val="0"/>
              </a:spcBef>
              <a:buSzPct val="100000"/>
              <a:defRPr sz="1400"/>
            </a:lvl7pPr>
            <a:lvl8pPr rtl="0">
              <a:spcBef>
                <a:spcPts val="0"/>
              </a:spcBef>
              <a:buSzPct val="100000"/>
              <a:defRPr sz="1400"/>
            </a:lvl8pPr>
            <a:lvl9pPr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6570978" y="2486025"/>
            <a:ext cx="2051699" cy="408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1pPr>
            <a:lvl2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2pPr>
            <a:lvl3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3pPr>
            <a:lvl4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4pPr>
            <a:lvl5pPr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5pPr>
            <a:lvl6pPr rtl="0">
              <a:spcBef>
                <a:spcPts val="0"/>
              </a:spcBef>
              <a:buSzPct val="100000"/>
              <a:defRPr sz="1400"/>
            </a:lvl6pPr>
            <a:lvl7pPr rtl="0">
              <a:spcBef>
                <a:spcPts val="0"/>
              </a:spcBef>
              <a:buSzPct val="100000"/>
              <a:defRPr sz="1400"/>
            </a:lvl7pPr>
            <a:lvl8pPr rtl="0">
              <a:spcBef>
                <a:spcPts val="0"/>
              </a:spcBef>
              <a:buSzPct val="100000"/>
              <a:defRPr sz="1400"/>
            </a:lvl8pPr>
            <a:lvl9pPr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1pPr>
            <a:lvl2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2pPr>
            <a:lvl3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3pPr>
            <a:lvl4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4pPr>
            <a:lvl5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5pPr>
            <a:lvl6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6pPr>
            <a:lvl7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7pPr>
            <a:lvl8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8pPr>
            <a:lvl9pPr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(leaf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61900" y="277350"/>
            <a:ext cx="8620199" cy="6303299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8EC641"/>
              </a:buClr>
              <a:buSzPct val="100000"/>
              <a:buFont typeface="Roboto Slab"/>
              <a:buNone/>
              <a:defRPr sz="2400" b="1">
                <a:solidFill>
                  <a:srgbClr val="8EC64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8EC641"/>
              </a:buClr>
              <a:buSzPct val="100000"/>
              <a:buFont typeface="Roboto"/>
              <a:buChar char="◍"/>
              <a:defRPr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480"/>
              </a:spcBef>
              <a:buClr>
                <a:srgbClr val="8EC641"/>
              </a:buClr>
              <a:buSzPct val="100000"/>
              <a:buFont typeface="Roboto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480"/>
              </a:spcBef>
              <a:buClr>
                <a:srgbClr val="8EC641"/>
              </a:buClr>
              <a:buSzPct val="100000"/>
              <a:buFont typeface="Roboto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360"/>
              </a:spcBef>
              <a:buClr>
                <a:srgbClr val="8EC641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360"/>
              </a:spcBef>
              <a:buClr>
                <a:srgbClr val="8EC641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9" r:id="rId7"/>
    <p:sldLayoutId id="2147483662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09600" y="914400"/>
            <a:ext cx="7924800" cy="30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The Policy of Sustainable Protection and Management for Primary Natural Forest and Peat Ecosystem in order to Refining Forestry Governance in Indonesia</a:t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3962400"/>
            <a:ext cx="319029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Nurlinda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Faculty of Law</a:t>
            </a:r>
          </a:p>
          <a:p>
            <a:pPr algn="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Padjadjaran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801" y="4343400"/>
            <a:ext cx="6369599" cy="1546500"/>
          </a:xfrm>
        </p:spPr>
        <p:txBody>
          <a:bodyPr/>
          <a:lstStyle/>
          <a:p>
            <a:pPr algn="r"/>
            <a:r>
              <a:rPr lang="en-US" b="0" dirty="0" smtClean="0">
                <a:solidFill>
                  <a:srgbClr val="FFFF00"/>
                </a:solidFill>
              </a:rPr>
              <a:t>thank you </a:t>
            </a:r>
            <a:endParaRPr lang="en-US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800600" y="2133600"/>
            <a:ext cx="3838499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marL="225425" indent="-225425">
              <a:buClrTx/>
              <a:buSzPct val="90000"/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Peatlands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Indonesia estimated 20.6 million ha/10.8 % of Indonesia's land area</a:t>
            </a:r>
          </a:p>
          <a:p>
            <a:pPr marL="225425" indent="-225425">
              <a:buClrTx/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that area approximately 7.2 million ha or 35% of them are on the island of Sumatra; largely used for plantation area</a:t>
            </a:r>
          </a:p>
        </p:txBody>
      </p:sp>
      <p:pic>
        <p:nvPicPr>
          <p:cNvPr id="6" name="Picture 5" descr="peatland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4114800" cy="4114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600" y="914400"/>
            <a:ext cx="5334000" cy="874100"/>
          </a:xfrm>
        </p:spPr>
        <p:txBody>
          <a:bodyPr/>
          <a:lstStyle/>
          <a:p>
            <a:pPr algn="ctr"/>
            <a:r>
              <a:rPr lang="en-US" sz="4000" b="0" dirty="0" err="1" smtClean="0">
                <a:latin typeface="Times New Roman" pitchFamily="18" charset="0"/>
                <a:cs typeface="Times New Roman" pitchFamily="18" charset="0"/>
              </a:rPr>
              <a:t>Peatlands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in Indonesia</a:t>
            </a:r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876800" y="2057400"/>
            <a:ext cx="3838499" cy="4434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marL="225425" indent="-225425">
              <a:buClrTx/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Indonesia has 93.6 million ha of primary forest, the second widest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Bax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5425" indent="-225425">
              <a:buClrTx/>
              <a:buSzPct val="90000"/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5425" indent="-225425">
              <a:buClrTx/>
              <a:buSzPct val="9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According to the National Forestry Plan year period 2011-2030: approximately 28.39 million ha/21.7% natural forests and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peatlands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deserve protection and in critical condition</a:t>
            </a:r>
          </a:p>
          <a:p>
            <a:pPr lv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553200" cy="1102700"/>
          </a:xfrm>
        </p:spPr>
        <p:txBody>
          <a:bodyPr/>
          <a:lstStyle/>
          <a:p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Primary Natural Forest in Indonesia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utan Alam Pri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3962400" cy="3676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14400" y="285750"/>
            <a:ext cx="7315200" cy="62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Show and explain your web, app or software projects using these gadget templates.</a:t>
            </a:r>
          </a:p>
        </p:txBody>
      </p:sp>
      <p:pic>
        <p:nvPicPr>
          <p:cNvPr id="5" name="Picture 4" descr="Forest and peatland area in Indones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33400" y="2286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209800" y="762000"/>
            <a:ext cx="6153300" cy="198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Moratorium on Licensing and Utilization of Primary Natural Forests and </a:t>
            </a:r>
            <a:r>
              <a:rPr lang="en-US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Peatlands</a:t>
            </a:r>
            <a:r>
              <a:rPr lang="en-US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Policies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" sz="3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2590800"/>
          <a:ext cx="80772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533400"/>
          <a:ext cx="7696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533400"/>
          <a:ext cx="7696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24650" y="3200400"/>
            <a:ext cx="6071550" cy="16764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i="0" dirty="0" smtClean="0">
                <a:latin typeface="Times New Roman" pitchFamily="18" charset="0"/>
                <a:cs typeface="Times New Roman" pitchFamily="18" charset="0"/>
              </a:rPr>
              <a:t>Moratorium on licensing policy is not a goal, but one of a tool to achieve forest  good governance </a:t>
            </a:r>
            <a:endParaRPr lang="en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378</Words>
  <Application>Microsoft Office PowerPoint</Application>
  <PresentationFormat>On-screen Show (4:3)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Roboto Slab</vt:lpstr>
      <vt:lpstr>Roboto</vt:lpstr>
      <vt:lpstr>Oxygen</vt:lpstr>
      <vt:lpstr>Georgia</vt:lpstr>
      <vt:lpstr>Ariel template</vt:lpstr>
      <vt:lpstr>   The Policy of Sustainable Protection and Management for Primary Natural Forest and Peat Ecosystem in order to Refining Forestry Governance in Indonesia     </vt:lpstr>
      <vt:lpstr>Peatlands in Indonesia</vt:lpstr>
      <vt:lpstr>   Primary Natural Forest in Indonesia</vt:lpstr>
      <vt:lpstr>Slide 4</vt:lpstr>
      <vt:lpstr>Slide 5</vt:lpstr>
      <vt:lpstr>          Moratorium on Licensing and Utilization of Primary Natural Forests and Peatlands Policies </vt:lpstr>
      <vt:lpstr>Slide 7</vt:lpstr>
      <vt:lpstr>Slide 8</vt:lpstr>
      <vt:lpstr>Slide 9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Policy of Sustainable Protection and Management for Primary Natural Forest and Peat Ecosystem in order to Refining Forestry Governance in Indonesia</dc:title>
  <dc:creator>Ida Nurlinda</dc:creator>
  <cp:lastModifiedBy>USER</cp:lastModifiedBy>
  <cp:revision>8</cp:revision>
  <dcterms:modified xsi:type="dcterms:W3CDTF">2015-09-07T09:25:48Z</dcterms:modified>
</cp:coreProperties>
</file>